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0" r:id="rId5"/>
    <p:sldId id="262" r:id="rId6"/>
    <p:sldId id="261" r:id="rId7"/>
    <p:sldId id="263" r:id="rId8"/>
    <p:sldId id="266" r:id="rId9"/>
    <p:sldId id="264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00"/>
    <p:restoredTop sz="94661"/>
  </p:normalViewPr>
  <p:slideViewPr>
    <p:cSldViewPr snapToGrid="0" snapToObjects="1">
      <p:cViewPr varScale="1">
        <p:scale>
          <a:sx n="114" d="100"/>
          <a:sy n="114" d="100"/>
        </p:scale>
        <p:origin x="3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6.pn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11600-B362-1745-B318-2CC7ED0430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1F470-2397-2A40-82A6-54AC4DC592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EA1445-20F8-234F-B2AC-D26C35CDF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B7149E-4281-2147-B506-E6051693D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A52A0-8D52-1643-B659-F3680CA58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612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5C7CD-F347-8D4D-A120-1E5AD6BCD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E68F53-C441-6649-AD5C-277C7F30E4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091B3C-B520-4A4E-AF6A-C48F0D4ED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34C68-25A1-8947-977B-70EF43AFF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F8F9C-538C-2F46-9DD3-D8633C5FC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103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45BF94-AB13-D04B-9AE6-B2176200F3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585C91-2579-9D48-A00C-EFEF556E2C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2B6C7-567A-BE42-8767-341B03FF7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014BE-AE57-9C44-B56B-47B46D625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F26467-E3BE-BA44-92A2-2558B8268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079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D4E5D-587E-6249-AF41-65FD69683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9BE8E-D427-B04B-B061-53515037C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507BA-1279-BC4B-A0F8-5891A8170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7E7540-777C-6440-81FE-3CFFD4E6A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729921-4C62-E64D-83F9-9B2CFD549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733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A5376-20C9-834F-B048-03682D86C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F87F1-3BBC-C946-9B3C-67518B0B39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F9621-02EF-5D4E-A377-B56B07D01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D622CB-F018-5F44-8954-C48929F26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047855-4B1B-4142-9EED-47C066446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308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5096E-A6DF-424F-9054-3BE55EFFD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F9E91-BAD9-7F40-A148-8ED2767856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33547-4E0A-5345-AAA2-D735554FA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15E17E-64D4-7341-B49E-27929F003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1CB78-536B-1E4B-8259-EC347C8AE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5ADA50-58EA-8D42-9A17-FA726E795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95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73D11-0A62-2E4C-9135-D7CCB8CFA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8756E-1834-9A44-95E9-E65CB22624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B5C84A-8925-4A49-8B23-32D348DA0A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54595A-2325-544F-B6CA-23ECA8B8E2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A357C2-96BA-714F-B6DE-73B1458282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0ABF8D-B0CC-5043-B03A-20901643B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82D93D-CD64-0B47-BDDC-C310EC7A5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14A219-376D-6A44-A519-3C3FD4F3E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854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511CE-1774-FF40-889E-C90FE4C1C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B89775-FC55-E34F-8730-0E17A179C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E627BA-AC5D-3E46-960A-CA608CF5F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E7A424-3C88-8E45-AE18-C7094C4317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583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F30841-26CC-6748-B957-EF155BC23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185293-68F0-D746-931C-5FA5C8AF5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AC346B-31F3-2141-8D17-0EA43281EC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2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7203D-86D4-FA46-B515-02FAD0ADC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620F2-59F1-5446-B95B-C1F7C86FF6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E2C4BC-496A-9B4F-A1DA-D6BBE03343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4F2120-5794-9D4B-8EDD-348790B58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01E949-B5B6-7C44-A8A0-93831F6C3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572D0-437D-9A48-8F45-6DCEC0502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98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658E2-7CA9-9240-8BF4-0BDB71FCC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2D9AF3-06C9-8C43-A22A-A7EFAE5EB3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F3511C-777B-8142-874D-4185C35C10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734BBF-1AB5-6B48-B7A8-614D1D1A6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D9A5A1-751F-3043-ACBC-F91F026D9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4E4BEB-7568-874C-B655-DF1E633DA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806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D0AFF5-D673-E748-8210-A0B71614C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BFD02C-E065-E044-BF4A-F25DD74288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501145-0D77-ED4A-A530-5CCA44CB99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81F02-49F5-9C48-A72C-A1788958ED00}" type="datetimeFigureOut">
              <a:rPr lang="en-US" smtClean="0"/>
              <a:t>7/13/18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A51B64-48BE-D44B-9709-F395150573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6A09AF-180D-4143-97F7-DE729C03FB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E182EF-4B5A-1642-9B01-506C9B4EA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963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793E4-B457-C44D-9A3C-425A74D612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uniparental markers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(mtDNA and Y-Chromosome)</a:t>
            </a:r>
            <a:b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1BDE9F-671D-4647-B866-E79265BD12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Albert Min-Shan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July 13, 2018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IVPP, Beijing</a:t>
            </a:r>
          </a:p>
        </p:txBody>
      </p:sp>
    </p:spTree>
    <p:extLst>
      <p:ext uri="{BB962C8B-B14F-4D97-AF65-F5344CB8AC3E}">
        <p14:creationId xmlns:p14="http://schemas.microsoft.com/office/powerpoint/2010/main" val="10671779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857ABF-8226-7341-AFC5-6C575B241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7175" y="0"/>
            <a:ext cx="368405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E737E9-22FC-144F-A784-21F74F715D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351" y="378823"/>
            <a:ext cx="6108637" cy="455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132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BD298B-2B53-5C45-BDDF-221358DD8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06" y="391885"/>
            <a:ext cx="9351070" cy="591747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DFC9A86-023E-4945-AA9D-3CA6DCDB4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3819" y="914399"/>
            <a:ext cx="2617430" cy="48724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196385-F905-7941-BD47-4FA33360C8B4}"/>
              </a:ext>
            </a:extLst>
          </p:cNvPr>
          <p:cNvSpPr txBox="1"/>
          <p:nvPr/>
        </p:nvSpPr>
        <p:spPr>
          <a:xfrm>
            <a:off x="10708533" y="6453052"/>
            <a:ext cx="1457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Source: </a:t>
            </a:r>
            <a:r>
              <a:rPr lang="en-US" sz="1400" i="1" dirty="0" err="1"/>
              <a:t>wikipedia</a:t>
            </a:r>
            <a:endParaRPr lang="en-US" sz="1400" i="1" dirty="0"/>
          </a:p>
        </p:txBody>
      </p:sp>
    </p:spTree>
    <p:extLst>
      <p:ext uri="{BB962C8B-B14F-4D97-AF65-F5344CB8AC3E}">
        <p14:creationId xmlns:p14="http://schemas.microsoft.com/office/powerpoint/2010/main" val="15996900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7D782-6F7F-6847-B209-044EFE650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B64FC-EFE3-FD4C-9F8D-F715FB0E01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It is important to remember that with uniparental markers (unlike genome-wide data) it is easy to lose ancestry information even within one generation. For example, marrying an African inside China will result introduction of a mitochondrial lineage in China where it previously does not exist, and overtime (if lineage survives) may be ethnically grouped as “Chinese”.</a:t>
            </a:r>
          </a:p>
          <a:p>
            <a:endParaRPr lang="en-US" sz="2000" dirty="0"/>
          </a:p>
          <a:p>
            <a:r>
              <a:rPr lang="en-US" sz="2000" dirty="0"/>
              <a:t>It is not a problem on genome-wide data since there is inheritance from two parents.</a:t>
            </a:r>
          </a:p>
          <a:p>
            <a:endParaRPr lang="en-US" sz="2000" dirty="0"/>
          </a:p>
          <a:p>
            <a:r>
              <a:rPr lang="en-US" sz="2000" dirty="0"/>
              <a:t>This makes a lot of the patterns we see with the spread of haplogroups to be closely linked to geography and occurs in a consecutive order.</a:t>
            </a:r>
          </a:p>
        </p:txBody>
      </p:sp>
    </p:spTree>
    <p:extLst>
      <p:ext uri="{BB962C8B-B14F-4D97-AF65-F5344CB8AC3E}">
        <p14:creationId xmlns:p14="http://schemas.microsoft.com/office/powerpoint/2010/main" val="2550710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CE25539-2D63-AE4B-A2EB-3555201742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48" b="7778"/>
          <a:stretch/>
        </p:blipFill>
        <p:spPr>
          <a:xfrm>
            <a:off x="339837" y="313509"/>
            <a:ext cx="5214395" cy="399723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9B12F6A-1ECB-7E40-B7A3-5BC09A11FF88}"/>
              </a:ext>
            </a:extLst>
          </p:cNvPr>
          <p:cNvSpPr txBox="1"/>
          <p:nvPr/>
        </p:nvSpPr>
        <p:spPr>
          <a:xfrm>
            <a:off x="8920976" y="6445405"/>
            <a:ext cx="31589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https://</a:t>
            </a:r>
            <a:r>
              <a:rPr lang="en-US" sz="1200" i="1" dirty="0" err="1"/>
              <a:t>genographic.nationalgeographic.com</a:t>
            </a:r>
            <a:r>
              <a:rPr lang="en-US" sz="1200" i="1" dirty="0"/>
              <a:t>/v/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A031E6-0FE9-0749-A2DA-7559135E65E1}"/>
              </a:ext>
            </a:extLst>
          </p:cNvPr>
          <p:cNvSpPr txBox="1"/>
          <p:nvPr/>
        </p:nvSpPr>
        <p:spPr>
          <a:xfrm>
            <a:off x="2264815" y="4976949"/>
            <a:ext cx="7604198" cy="940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Part 1. mtDNA function with some reference to positive selection</a:t>
            </a:r>
          </a:p>
          <a:p>
            <a:r>
              <a:rPr lang="en-US" b="1" dirty="0"/>
              <a:t>Part 2. mtDNA existing as </a:t>
            </a:r>
            <a:r>
              <a:rPr lang="en-US" b="1" dirty="0" err="1"/>
              <a:t>heteroplasmy</a:t>
            </a:r>
            <a:endParaRPr lang="en-US" b="1" dirty="0"/>
          </a:p>
          <a:p>
            <a:r>
              <a:rPr lang="en-US" b="1" dirty="0"/>
              <a:t>Part 3. Concept of a haplogroup that is used in population genetics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4417A5E-A2E4-454C-8143-F64B03125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4530" y="725591"/>
            <a:ext cx="5772320" cy="3585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671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6EDDA4-11DD-DF42-B560-B68ADEBB1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31" y="920075"/>
            <a:ext cx="3951477" cy="47063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7152648-B4AE-FB42-86E0-FD78DCCA36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2234" y="921155"/>
            <a:ext cx="3800851" cy="34345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661720-15CC-744B-A6FD-24A873F336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25574" y="4630047"/>
            <a:ext cx="4274170" cy="22279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C3B3D29-ED42-EE41-B6EE-AB80215554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9486" y="3960472"/>
            <a:ext cx="3188876" cy="2783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CF3BAFE-1416-6A4E-8486-67C5DF9FA421}"/>
              </a:ext>
            </a:extLst>
          </p:cNvPr>
          <p:cNvSpPr txBox="1"/>
          <p:nvPr/>
        </p:nvSpPr>
        <p:spPr>
          <a:xfrm>
            <a:off x="287382" y="218950"/>
            <a:ext cx="6581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Part 1. mtDNA function with some reference to positive selection</a:t>
            </a:r>
          </a:p>
        </p:txBody>
      </p:sp>
    </p:spTree>
    <p:extLst>
      <p:ext uri="{BB962C8B-B14F-4D97-AF65-F5344CB8AC3E}">
        <p14:creationId xmlns:p14="http://schemas.microsoft.com/office/powerpoint/2010/main" val="23087724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9F5FC2-26EC-C742-842A-CBA168AA9E69}"/>
              </a:ext>
            </a:extLst>
          </p:cNvPr>
          <p:cNvSpPr txBox="1"/>
          <p:nvPr/>
        </p:nvSpPr>
        <p:spPr>
          <a:xfrm>
            <a:off x="8116772" y="657772"/>
            <a:ext cx="2751522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/>
              <a:t>Homoplasmy</a:t>
            </a:r>
            <a:endParaRPr lang="en-US" sz="1600" b="1" dirty="0"/>
          </a:p>
          <a:p>
            <a:r>
              <a:rPr lang="en-US" sz="1600" dirty="0"/>
              <a:t>A situation in which all the</a:t>
            </a:r>
          </a:p>
          <a:p>
            <a:r>
              <a:rPr lang="en-US" sz="1600" dirty="0"/>
              <a:t>mitochondrial DNA molecules</a:t>
            </a:r>
          </a:p>
          <a:p>
            <a:r>
              <a:rPr lang="en-US" sz="1600" dirty="0"/>
              <a:t>within a cell or organism</a:t>
            </a:r>
          </a:p>
          <a:p>
            <a:r>
              <a:rPr lang="en-US" sz="1600" dirty="0"/>
              <a:t>are identical.</a:t>
            </a:r>
          </a:p>
          <a:p>
            <a:endParaRPr lang="en-US" sz="1600" dirty="0"/>
          </a:p>
          <a:p>
            <a:r>
              <a:rPr lang="en-US" sz="1600" b="1" dirty="0" err="1"/>
              <a:t>Heteroplasmy</a:t>
            </a:r>
            <a:endParaRPr lang="en-US" sz="1600" b="1" dirty="0"/>
          </a:p>
          <a:p>
            <a:r>
              <a:rPr lang="en-US" sz="1600" dirty="0"/>
              <a:t>A mixture of wild-type and</a:t>
            </a:r>
          </a:p>
          <a:p>
            <a:r>
              <a:rPr lang="en-US" sz="1600" dirty="0"/>
              <a:t>mutant mitochondrial DNA</a:t>
            </a:r>
          </a:p>
          <a:p>
            <a:r>
              <a:rPr lang="en-US" sz="1600" dirty="0"/>
              <a:t>within the cell. The percentage</a:t>
            </a:r>
          </a:p>
          <a:p>
            <a:r>
              <a:rPr lang="en-US" sz="1600" dirty="0"/>
              <a:t>of mtDNA containing</a:t>
            </a:r>
          </a:p>
          <a:p>
            <a:r>
              <a:rPr lang="en-US" sz="1600" dirty="0"/>
              <a:t>mutations can vary from</a:t>
            </a:r>
          </a:p>
          <a:p>
            <a:r>
              <a:rPr lang="en-US" sz="1600" dirty="0"/>
              <a:t>1% to 99%.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3B07FF-AC86-B643-900D-9E3A4FFEB71D}"/>
              </a:ext>
            </a:extLst>
          </p:cNvPr>
          <p:cNvSpPr txBox="1"/>
          <p:nvPr/>
        </p:nvSpPr>
        <p:spPr>
          <a:xfrm>
            <a:off x="10275964" y="6163249"/>
            <a:ext cx="18288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Stewart et al. Nature 2015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75663C-63AF-8F46-9620-3F58F9031D62}"/>
              </a:ext>
            </a:extLst>
          </p:cNvPr>
          <p:cNvSpPr txBox="1"/>
          <p:nvPr/>
        </p:nvSpPr>
        <p:spPr>
          <a:xfrm>
            <a:off x="8737068" y="6440248"/>
            <a:ext cx="34157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Gorman et al. Nature Reviews Disease Primers 2016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3BE406B-2147-E74C-82A2-A56749BA1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178" y="1063840"/>
            <a:ext cx="5880100" cy="2997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C58E473-8BF9-2E4B-977A-5C7C892818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83" y="4735921"/>
            <a:ext cx="4344724" cy="14273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91BC175-18D1-7D47-8E19-10AE10A24262}"/>
              </a:ext>
            </a:extLst>
          </p:cNvPr>
          <p:cNvSpPr txBox="1"/>
          <p:nvPr/>
        </p:nvSpPr>
        <p:spPr>
          <a:xfrm>
            <a:off x="395245" y="59439"/>
            <a:ext cx="73379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Part 2. mtDNA existing as </a:t>
            </a:r>
            <a:r>
              <a:rPr lang="en-US" b="1" dirty="0" err="1"/>
              <a:t>heteroplasmy</a:t>
            </a:r>
            <a:endParaRPr lang="en-US" b="1" dirty="0"/>
          </a:p>
          <a:p>
            <a:r>
              <a:rPr lang="en-US" b="1" i="1" dirty="0"/>
              <a:t>Not all mitochondrial DNA are the identical within a cell, with aging, mitochondrial DNA mutates and exists as a </a:t>
            </a:r>
            <a:r>
              <a:rPr lang="en-US" b="1" i="1" dirty="0" err="1"/>
              <a:t>heteroplasmy</a:t>
            </a:r>
            <a:r>
              <a:rPr lang="en-US" b="1" i="1" dirty="0"/>
              <a:t> inside a cell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427241D-E115-2240-87AE-0F6A392580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354" y="4245429"/>
            <a:ext cx="4280476" cy="2496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891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D9EA0E-29D4-1241-8060-150060CC8F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92" y="4004674"/>
            <a:ext cx="10426700" cy="14351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EF055FF-7C0C-7045-8890-EF542C8E2584}"/>
              </a:ext>
            </a:extLst>
          </p:cNvPr>
          <p:cNvSpPr/>
          <p:nvPr/>
        </p:nvSpPr>
        <p:spPr>
          <a:xfrm>
            <a:off x="473344" y="5251269"/>
            <a:ext cx="10682334" cy="2015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74B6D7-991D-B140-B49A-C2A385D8BBB1}"/>
              </a:ext>
            </a:extLst>
          </p:cNvPr>
          <p:cNvSpPr/>
          <p:nvPr/>
        </p:nvSpPr>
        <p:spPr>
          <a:xfrm>
            <a:off x="473344" y="4527187"/>
            <a:ext cx="10682334" cy="2015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02D112-A0B0-8B4F-9C80-A82C4ACFCE4B}"/>
              </a:ext>
            </a:extLst>
          </p:cNvPr>
          <p:cNvSpPr/>
          <p:nvPr/>
        </p:nvSpPr>
        <p:spPr>
          <a:xfrm>
            <a:off x="473344" y="3991610"/>
            <a:ext cx="10682334" cy="2015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F10C76-8850-2449-BC97-C65992C3ACC1}"/>
              </a:ext>
            </a:extLst>
          </p:cNvPr>
          <p:cNvSpPr txBox="1"/>
          <p:nvPr/>
        </p:nvSpPr>
        <p:spPr>
          <a:xfrm>
            <a:off x="621392" y="755656"/>
            <a:ext cx="5862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Haplotype – point mutation that differentiate the sequence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3AD87F-2A4F-9848-BA04-2872B6B95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92" y="1460138"/>
            <a:ext cx="10426700" cy="1435100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5FD7925-E000-2D43-8514-41B27C920AA0}"/>
              </a:ext>
            </a:extLst>
          </p:cNvPr>
          <p:cNvCxnSpPr>
            <a:cxnSpLocks/>
          </p:cNvCxnSpPr>
          <p:nvPr/>
        </p:nvCxnSpPr>
        <p:spPr>
          <a:xfrm flipH="1">
            <a:off x="9013374" y="863934"/>
            <a:ext cx="339632" cy="530889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0617C84-B7C5-2147-954C-B7764EF81B91}"/>
              </a:ext>
            </a:extLst>
          </p:cNvPr>
          <p:cNvSpPr txBox="1"/>
          <p:nvPr/>
        </p:nvSpPr>
        <p:spPr>
          <a:xfrm>
            <a:off x="9353006" y="640079"/>
            <a:ext cx="2165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Point mutation T -&gt; 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61DEBA1-0AC7-CA46-98B1-0958FA7C8452}"/>
              </a:ext>
            </a:extLst>
          </p:cNvPr>
          <p:cNvCxnSpPr>
            <a:cxnSpLocks/>
          </p:cNvCxnSpPr>
          <p:nvPr/>
        </p:nvCxnSpPr>
        <p:spPr>
          <a:xfrm flipH="1">
            <a:off x="9013374" y="3476595"/>
            <a:ext cx="339632" cy="46416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C457B124-F7F0-9940-8EDC-543FFFFC3A4C}"/>
              </a:ext>
            </a:extLst>
          </p:cNvPr>
          <p:cNvSpPr txBox="1"/>
          <p:nvPr/>
        </p:nvSpPr>
        <p:spPr>
          <a:xfrm>
            <a:off x="3840477" y="3074092"/>
            <a:ext cx="7315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sequences (MK27, MK30, MK58) sharing one mutation = 3 haplotypes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1D1DA80-009F-0441-91A8-B71C99CF27B4}"/>
              </a:ext>
            </a:extLst>
          </p:cNvPr>
          <p:cNvSpPr/>
          <p:nvPr/>
        </p:nvSpPr>
        <p:spPr>
          <a:xfrm rot="5400000">
            <a:off x="8223220" y="2100425"/>
            <a:ext cx="1548000" cy="1368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DF5FDC3-CC43-6E4D-BFCF-57C936FD0013}"/>
              </a:ext>
            </a:extLst>
          </p:cNvPr>
          <p:cNvSpPr/>
          <p:nvPr/>
        </p:nvSpPr>
        <p:spPr>
          <a:xfrm>
            <a:off x="621392" y="138127"/>
            <a:ext cx="707039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Part 3. Concept of haplogroup that is used in population genetics</a:t>
            </a:r>
          </a:p>
        </p:txBody>
      </p:sp>
    </p:spTree>
    <p:extLst>
      <p:ext uri="{BB962C8B-B14F-4D97-AF65-F5344CB8AC3E}">
        <p14:creationId xmlns:p14="http://schemas.microsoft.com/office/powerpoint/2010/main" val="2575745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5CB5A02A-F340-374A-B104-404873CC82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92" y="1594095"/>
            <a:ext cx="10477500" cy="1460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AF10C76-8850-2449-BC97-C65992C3ACC1}"/>
              </a:ext>
            </a:extLst>
          </p:cNvPr>
          <p:cNvSpPr txBox="1"/>
          <p:nvPr/>
        </p:nvSpPr>
        <p:spPr>
          <a:xfrm>
            <a:off x="621392" y="708570"/>
            <a:ext cx="49820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Haplogroup – sharing of more than two mutations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0617C84-B7C5-2147-954C-B7764EF81B91}"/>
              </a:ext>
            </a:extLst>
          </p:cNvPr>
          <p:cNvSpPr txBox="1"/>
          <p:nvPr/>
        </p:nvSpPr>
        <p:spPr>
          <a:xfrm>
            <a:off x="4367265" y="1145149"/>
            <a:ext cx="2985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Point mutations at 3 positions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4946387-51E3-2A49-9CDF-EAC28E63B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392" y="4083413"/>
            <a:ext cx="10477500" cy="14605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E4B0D865-0518-C74E-861A-6457B27409C3}"/>
              </a:ext>
            </a:extLst>
          </p:cNvPr>
          <p:cNvSpPr/>
          <p:nvPr/>
        </p:nvSpPr>
        <p:spPr>
          <a:xfrm rot="5400000">
            <a:off x="3745954" y="2152287"/>
            <a:ext cx="914398" cy="13680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C7F5DC7-9510-E844-846E-42ACC542978A}"/>
              </a:ext>
            </a:extLst>
          </p:cNvPr>
          <p:cNvSpPr/>
          <p:nvPr/>
        </p:nvSpPr>
        <p:spPr>
          <a:xfrm rot="5400000">
            <a:off x="5915451" y="2144432"/>
            <a:ext cx="900000" cy="1368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8B43D8A-0CC0-E84C-83D0-0F2B956DE71D}"/>
              </a:ext>
            </a:extLst>
          </p:cNvPr>
          <p:cNvSpPr/>
          <p:nvPr/>
        </p:nvSpPr>
        <p:spPr>
          <a:xfrm rot="5400000">
            <a:off x="7066763" y="2150359"/>
            <a:ext cx="900000" cy="1368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F0F35EE-61C4-5545-92D2-B9B7DE40F887}"/>
              </a:ext>
            </a:extLst>
          </p:cNvPr>
          <p:cNvSpPr/>
          <p:nvPr/>
        </p:nvSpPr>
        <p:spPr>
          <a:xfrm>
            <a:off x="556077" y="4971325"/>
            <a:ext cx="10682334" cy="2015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4988B77-6D8C-8F4C-AD82-F71C2739F36A}"/>
              </a:ext>
            </a:extLst>
          </p:cNvPr>
          <p:cNvSpPr/>
          <p:nvPr/>
        </p:nvSpPr>
        <p:spPr>
          <a:xfrm>
            <a:off x="556077" y="4265929"/>
            <a:ext cx="10682334" cy="201569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215204C-E69C-E94B-9535-FCAF63B3BD36}"/>
              </a:ext>
            </a:extLst>
          </p:cNvPr>
          <p:cNvCxnSpPr>
            <a:cxnSpLocks/>
          </p:cNvCxnSpPr>
          <p:nvPr/>
        </p:nvCxnSpPr>
        <p:spPr>
          <a:xfrm flipH="1">
            <a:off x="11238411" y="3725092"/>
            <a:ext cx="156752" cy="51829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B6D2D089-D0D6-4A4A-B6A8-C5785C2AF1B6}"/>
              </a:ext>
            </a:extLst>
          </p:cNvPr>
          <p:cNvSpPr txBox="1"/>
          <p:nvPr/>
        </p:nvSpPr>
        <p:spPr>
          <a:xfrm>
            <a:off x="5277396" y="3236506"/>
            <a:ext cx="6248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 sequences (Xiaohe1 and Xiaohe13) sharing same mutations = 2 sequences under “same haplogroup” sharing maternal ancestry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BCCBC4B-87B9-8C4A-BF09-DF43E92280E2}"/>
              </a:ext>
            </a:extLst>
          </p:cNvPr>
          <p:cNvCxnSpPr>
            <a:cxnSpLocks/>
          </p:cNvCxnSpPr>
          <p:nvPr/>
        </p:nvCxnSpPr>
        <p:spPr>
          <a:xfrm flipH="1">
            <a:off x="11229795" y="3702549"/>
            <a:ext cx="165368" cy="124164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5C341E2-F015-EF44-900F-15518CA4BA3D}"/>
              </a:ext>
            </a:extLst>
          </p:cNvPr>
          <p:cNvCxnSpPr>
            <a:cxnSpLocks/>
          </p:cNvCxnSpPr>
          <p:nvPr/>
        </p:nvCxnSpPr>
        <p:spPr>
          <a:xfrm flipH="1">
            <a:off x="4271554" y="1447259"/>
            <a:ext cx="1463040" cy="29636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F9F3677D-C116-2347-9867-5B4168FF6FD4}"/>
              </a:ext>
            </a:extLst>
          </p:cNvPr>
          <p:cNvCxnSpPr>
            <a:cxnSpLocks/>
          </p:cNvCxnSpPr>
          <p:nvPr/>
        </p:nvCxnSpPr>
        <p:spPr>
          <a:xfrm>
            <a:off x="5734594" y="1447259"/>
            <a:ext cx="630857" cy="28832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EC96B0E-84FD-C64B-A0D0-DDDAE0D9EB3C}"/>
              </a:ext>
            </a:extLst>
          </p:cNvPr>
          <p:cNvCxnSpPr>
            <a:cxnSpLocks/>
          </p:cNvCxnSpPr>
          <p:nvPr/>
        </p:nvCxnSpPr>
        <p:spPr>
          <a:xfrm>
            <a:off x="5734594" y="1447259"/>
            <a:ext cx="1850569" cy="28832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973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FFD620D-09F7-7349-804A-8E995A3CA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55" y="268477"/>
            <a:ext cx="5512526" cy="291481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22410FD-8E98-BC43-BB22-F288E0495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2432" y="3060994"/>
            <a:ext cx="6349297" cy="37316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B51ACB-BD6B-F849-8C12-0F2DFB036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972" y="3370214"/>
            <a:ext cx="5132668" cy="314814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92464CF-4618-F94B-AB44-F5F98AC563FB}"/>
              </a:ext>
            </a:extLst>
          </p:cNvPr>
          <p:cNvSpPr txBox="1"/>
          <p:nvPr/>
        </p:nvSpPr>
        <p:spPr>
          <a:xfrm>
            <a:off x="6206031" y="235130"/>
            <a:ext cx="541030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u="sng" dirty="0"/>
              <a:t>Some notes on annotation:</a:t>
            </a:r>
          </a:p>
          <a:p>
            <a:endParaRPr lang="en-US" sz="1400" dirty="0"/>
          </a:p>
          <a:p>
            <a:r>
              <a:rPr lang="en-US" sz="1400" dirty="0"/>
              <a:t>L1’2’3’4’5’6 = it could be L1 or L2 or L3 or L4 or L5 or L6</a:t>
            </a:r>
          </a:p>
          <a:p>
            <a:endParaRPr lang="en-US" sz="1400" dirty="0"/>
          </a:p>
          <a:p>
            <a:r>
              <a:rPr lang="en-US" sz="1400" dirty="0"/>
              <a:t>C16189T = at position 16189 C (ancestral) -&gt;T (derived)</a:t>
            </a:r>
          </a:p>
          <a:p>
            <a:endParaRPr lang="en-US" sz="1400" dirty="0"/>
          </a:p>
          <a:p>
            <a:r>
              <a:rPr lang="en-US" sz="1400" dirty="0"/>
              <a:t>A15301G! = back mutation at position 15301 from A (derived) -&gt; G (ancestral)</a:t>
            </a:r>
          </a:p>
          <a:p>
            <a:endParaRPr lang="en-US" sz="1400" dirty="0"/>
          </a:p>
          <a:p>
            <a:r>
              <a:rPr lang="en-US" sz="1400" dirty="0"/>
              <a:t>(T13830C) = unstable mutation, sometimes there sometimes not</a:t>
            </a:r>
          </a:p>
          <a:p>
            <a:endParaRPr lang="en-US" sz="1400" dirty="0"/>
          </a:p>
          <a:p>
            <a:r>
              <a:rPr lang="en-US" sz="1400" dirty="0"/>
              <a:t>A16166d = deletion of A at position 16166</a:t>
            </a:r>
          </a:p>
          <a:p>
            <a:endParaRPr lang="en-US" sz="14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972795A-1D98-504B-9724-5B312DF3ECB5}"/>
              </a:ext>
            </a:extLst>
          </p:cNvPr>
          <p:cNvSpPr/>
          <p:nvPr/>
        </p:nvSpPr>
        <p:spPr>
          <a:xfrm>
            <a:off x="9065626" y="3291840"/>
            <a:ext cx="274320" cy="2009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86A4F2-16FD-194B-AF2F-61BEAD25C1F3}"/>
              </a:ext>
            </a:extLst>
          </p:cNvPr>
          <p:cNvSpPr/>
          <p:nvPr/>
        </p:nvSpPr>
        <p:spPr>
          <a:xfrm>
            <a:off x="8865466" y="6591754"/>
            <a:ext cx="274320" cy="2009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14EE5C6-7CB2-9549-854A-02B8E93FB292}"/>
              </a:ext>
            </a:extLst>
          </p:cNvPr>
          <p:cNvSpPr/>
          <p:nvPr/>
        </p:nvSpPr>
        <p:spPr>
          <a:xfrm>
            <a:off x="8728306" y="3818074"/>
            <a:ext cx="274320" cy="2009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BA99D16-C1FD-464B-9857-5F781EC7262E}"/>
              </a:ext>
            </a:extLst>
          </p:cNvPr>
          <p:cNvSpPr/>
          <p:nvPr/>
        </p:nvSpPr>
        <p:spPr>
          <a:xfrm>
            <a:off x="9873483" y="5577205"/>
            <a:ext cx="274320" cy="200931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331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A642AC-6652-E24D-92AB-8CABD12EA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535" y="0"/>
            <a:ext cx="5760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77A0D71-AD17-AB44-9614-4C688B459B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53" y="140348"/>
            <a:ext cx="4156689" cy="21979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D3208B-600F-904A-99CE-39F19691D2C6}"/>
              </a:ext>
            </a:extLst>
          </p:cNvPr>
          <p:cNvSpPr txBox="1"/>
          <p:nvPr/>
        </p:nvSpPr>
        <p:spPr>
          <a:xfrm>
            <a:off x="10476411" y="6413863"/>
            <a:ext cx="1522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/>
              <a:t>1000 genome project</a:t>
            </a:r>
          </a:p>
        </p:txBody>
      </p:sp>
    </p:spTree>
    <p:extLst>
      <p:ext uri="{BB962C8B-B14F-4D97-AF65-F5344CB8AC3E}">
        <p14:creationId xmlns:p14="http://schemas.microsoft.com/office/powerpoint/2010/main" val="1390821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33118C-40EF-D840-A5FF-F413E3378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751" y="992777"/>
            <a:ext cx="9377323" cy="453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3053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418</Words>
  <Application>Microsoft Macintosh PowerPoint</Application>
  <PresentationFormat>Widescreen</PresentationFormat>
  <Paragraphs>52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Introduction to uniparental markers (mtDNA and Y-Chromosome)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mtDNA and Y-Chromosome Introduction</dc:title>
  <dc:creator>Albert</dc:creator>
  <cp:lastModifiedBy>Albert</cp:lastModifiedBy>
  <cp:revision>37</cp:revision>
  <dcterms:created xsi:type="dcterms:W3CDTF">2018-07-12T13:20:12Z</dcterms:created>
  <dcterms:modified xsi:type="dcterms:W3CDTF">2018-07-13T01:30:35Z</dcterms:modified>
</cp:coreProperties>
</file>

<file path=docProps/thumbnail.jpeg>
</file>